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0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7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9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8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6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2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3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0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8CC0-FC6F-4973-8E27-D378317CF5B1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85760-5F4D-4C8E-B522-10A3D72E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3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St. FX Teaching Retreat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Designing and Planning </a:t>
            </a:r>
          </a:p>
          <a:p>
            <a:r>
              <a:rPr lang="en-CA" dirty="0"/>
              <a:t>Teaching and Learning 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39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Space in Classroom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Tables and chairs are effective</a:t>
            </a:r>
          </a:p>
          <a:p>
            <a:pPr lvl="1"/>
            <a:r>
              <a:rPr lang="en-US" dirty="0"/>
              <a:t>Space for group work, laptops, notes &amp; books</a:t>
            </a:r>
          </a:p>
          <a:p>
            <a:pPr lvl="1"/>
            <a:r>
              <a:rPr lang="en-US" dirty="0"/>
              <a:t>Swiveling chairs for case discussions and group work</a:t>
            </a:r>
          </a:p>
          <a:p>
            <a:endParaRPr lang="en-US" dirty="0"/>
          </a:p>
          <a:p>
            <a:r>
              <a:rPr lang="en-US" dirty="0"/>
              <a:t>Insufficient power outlets for student technology</a:t>
            </a:r>
          </a:p>
          <a:p>
            <a:r>
              <a:rPr lang="en-US" dirty="0"/>
              <a:t>Name-holder slots in table</a:t>
            </a:r>
          </a:p>
          <a:p>
            <a:r>
              <a:rPr lang="en-US" dirty="0"/>
              <a:t>One classroom with ten dedicated breakout rooms linked by centralized </a:t>
            </a:r>
            <a:r>
              <a:rPr lang="en-US"/>
              <a:t>audio/visual technology</a:t>
            </a:r>
            <a:endParaRPr lang="en-US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792" y="2057400"/>
            <a:ext cx="4775200" cy="3581400"/>
          </a:xfrm>
        </p:spPr>
      </p:pic>
    </p:spTree>
    <p:extLst>
      <p:ext uri="{BB962C8B-B14F-4D97-AF65-F5344CB8AC3E}">
        <p14:creationId xmlns:p14="http://schemas.microsoft.com/office/powerpoint/2010/main" val="134847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and Learning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Schwartz School</a:t>
            </a:r>
          </a:p>
          <a:p>
            <a:pPr lvl="1"/>
            <a:r>
              <a:rPr lang="en-US" dirty="0"/>
              <a:t>Renovation process </a:t>
            </a:r>
          </a:p>
          <a:p>
            <a:pPr lvl="1"/>
            <a:r>
              <a:rPr lang="en-US" dirty="0"/>
              <a:t>Five years experience</a:t>
            </a:r>
          </a:p>
          <a:p>
            <a:r>
              <a:rPr lang="en-US" dirty="0"/>
              <a:t>Various approaches to teaching including:</a:t>
            </a:r>
          </a:p>
          <a:p>
            <a:pPr lvl="1"/>
            <a:r>
              <a:rPr lang="en-US" dirty="0"/>
              <a:t>Case analysis discussion,</a:t>
            </a:r>
          </a:p>
          <a:p>
            <a:pPr lvl="1"/>
            <a:r>
              <a:rPr lang="en-US" dirty="0"/>
              <a:t>Problem-based learning, </a:t>
            </a:r>
          </a:p>
          <a:p>
            <a:pPr lvl="1"/>
            <a:r>
              <a:rPr lang="en-US" dirty="0"/>
              <a:t>Lecturing</a:t>
            </a:r>
          </a:p>
          <a:p>
            <a:pPr lvl="1"/>
            <a:r>
              <a:rPr lang="en-US" dirty="0"/>
              <a:t>Group-based learning in and out of class, </a:t>
            </a:r>
          </a:p>
          <a:p>
            <a:pPr lvl="1"/>
            <a:r>
              <a:rPr lang="en-US" dirty="0"/>
              <a:t>Virtual business simulation </a:t>
            </a:r>
          </a:p>
          <a:p>
            <a:r>
              <a:rPr lang="en-US" dirty="0"/>
              <a:t>Classes of 40-60 students</a:t>
            </a:r>
          </a:p>
        </p:txBody>
      </p:sp>
    </p:spTree>
    <p:extLst>
      <p:ext uri="{BB962C8B-B14F-4D97-AF65-F5344CB8AC3E}">
        <p14:creationId xmlns:p14="http://schemas.microsoft.com/office/powerpoint/2010/main" val="362429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Schwartz Classrooms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 rooms with seating for ~ 80-100</a:t>
            </a:r>
          </a:p>
          <a:p>
            <a:pPr lvl="1"/>
            <a:r>
              <a:rPr lang="en-US" dirty="0"/>
              <a:t>U-shaped (</a:t>
            </a:r>
            <a:r>
              <a:rPr lang="en-US" sz="2000" dirty="0"/>
              <a:t>Harvard and Ivey case-method layout</a:t>
            </a:r>
            <a:r>
              <a:rPr lang="en-US" dirty="0"/>
              <a:t>), </a:t>
            </a:r>
          </a:p>
          <a:p>
            <a:pPr lvl="1"/>
            <a:r>
              <a:rPr lang="en-US" dirty="0"/>
              <a:t>Tiered, </a:t>
            </a:r>
          </a:p>
          <a:p>
            <a:pPr lvl="1"/>
            <a:r>
              <a:rPr lang="en-US" dirty="0"/>
              <a:t>Staggered seats, </a:t>
            </a:r>
          </a:p>
          <a:p>
            <a:pPr lvl="1"/>
            <a:r>
              <a:rPr lang="en-US" dirty="0"/>
              <a:t>Fixed tables, </a:t>
            </a:r>
          </a:p>
          <a:p>
            <a:pPr lvl="1"/>
            <a:r>
              <a:rPr lang="en-US" dirty="0"/>
              <a:t>Pathways</a:t>
            </a:r>
          </a:p>
          <a:p>
            <a:r>
              <a:rPr lang="en-US" dirty="0"/>
              <a:t>3 rooms with seating for ~ 30 and moveable tables/chairs to create multiple layouts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33600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318209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Schwartz Classrooms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Space</a:t>
            </a:r>
          </a:p>
          <a:p>
            <a:pPr lvl="1"/>
            <a:r>
              <a:rPr lang="en-US" dirty="0"/>
              <a:t>Moveable podium</a:t>
            </a:r>
          </a:p>
          <a:p>
            <a:pPr lvl="1"/>
            <a:r>
              <a:rPr lang="en-US" dirty="0"/>
              <a:t>Portable microphone</a:t>
            </a:r>
          </a:p>
          <a:p>
            <a:pPr lvl="1"/>
            <a:r>
              <a:rPr lang="en-US" dirty="0"/>
              <a:t>Cascading whiteboards</a:t>
            </a:r>
          </a:p>
          <a:p>
            <a:pPr lvl="1"/>
            <a:r>
              <a:rPr lang="en-US" dirty="0"/>
              <a:t>Projector screen</a:t>
            </a:r>
          </a:p>
          <a:p>
            <a:pPr lvl="1"/>
            <a:r>
              <a:rPr lang="en-US" dirty="0"/>
              <a:t>Various projection modes: PPT, Internet, video, TV, document camera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92" y="2133600"/>
            <a:ext cx="4673600" cy="3505200"/>
          </a:xfrm>
        </p:spPr>
      </p:pic>
    </p:spTree>
    <p:extLst>
      <p:ext uri="{BB962C8B-B14F-4D97-AF65-F5344CB8AC3E}">
        <p14:creationId xmlns:p14="http://schemas.microsoft.com/office/powerpoint/2010/main" val="289498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Layout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Engagement</a:t>
            </a:r>
          </a:p>
          <a:p>
            <a:pPr lvl="1"/>
            <a:r>
              <a:rPr lang="en-US" dirty="0"/>
              <a:t>Proximity </a:t>
            </a:r>
          </a:p>
          <a:p>
            <a:pPr lvl="1"/>
            <a:r>
              <a:rPr lang="en-US" dirty="0"/>
              <a:t>Accessibility</a:t>
            </a:r>
          </a:p>
          <a:p>
            <a:pPr lvl="1"/>
            <a:r>
              <a:rPr lang="en-US" dirty="0"/>
              <a:t>Interaction</a:t>
            </a:r>
          </a:p>
          <a:p>
            <a:pPr lvl="2"/>
            <a:r>
              <a:rPr lang="en-US" dirty="0"/>
              <a:t>Prof and students</a:t>
            </a:r>
          </a:p>
          <a:p>
            <a:pPr lvl="2"/>
            <a:r>
              <a:rPr lang="en-US" dirty="0"/>
              <a:t>Students and students</a:t>
            </a:r>
          </a:p>
          <a:p>
            <a:r>
              <a:rPr lang="en-US" dirty="0"/>
              <a:t>Entrances to all classrooms at front 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05806"/>
            <a:ext cx="4843992" cy="3632994"/>
          </a:xfrm>
        </p:spPr>
      </p:pic>
    </p:spTree>
    <p:extLst>
      <p:ext uri="{BB962C8B-B14F-4D97-AF65-F5344CB8AC3E}">
        <p14:creationId xmlns:p14="http://schemas.microsoft.com/office/powerpoint/2010/main" val="242722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Visibility and Acoustics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Visibility</a:t>
            </a:r>
          </a:p>
          <a:p>
            <a:pPr lvl="1"/>
            <a:r>
              <a:rPr lang="en-US" sz="2600" dirty="0"/>
              <a:t>Generally good eye lines with U-shape, staggered seats and tiers</a:t>
            </a:r>
          </a:p>
          <a:p>
            <a:pPr lvl="1"/>
            <a:r>
              <a:rPr lang="en-US" sz="2600" dirty="0"/>
              <a:t>Swivel chairs enable students to see each other</a:t>
            </a:r>
          </a:p>
          <a:p>
            <a:pPr lvl="1"/>
            <a:r>
              <a:rPr lang="en-US" sz="2600" dirty="0"/>
              <a:t>Simultaneous presentation options</a:t>
            </a:r>
          </a:p>
          <a:p>
            <a:endParaRPr lang="en-US" dirty="0"/>
          </a:p>
          <a:p>
            <a:r>
              <a:rPr lang="en-US" dirty="0"/>
              <a:t>Acoustics</a:t>
            </a:r>
          </a:p>
          <a:p>
            <a:pPr lvl="1"/>
            <a:r>
              <a:rPr lang="en-US" sz="2600" dirty="0"/>
              <a:t>Some reverberation</a:t>
            </a:r>
          </a:p>
          <a:p>
            <a:pPr lvl="1"/>
            <a:r>
              <a:rPr lang="en-US" sz="2600" dirty="0"/>
              <a:t>Challenging with quiet talkers</a:t>
            </a:r>
          </a:p>
          <a:p>
            <a:pPr lvl="2"/>
            <a:r>
              <a:rPr lang="en-US" sz="2300" dirty="0"/>
              <a:t>Portable microphones </a:t>
            </a:r>
          </a:p>
          <a:p>
            <a:pPr lvl="2"/>
            <a:r>
              <a:rPr lang="en-US" sz="2300" dirty="0"/>
              <a:t>Students’ questions &amp; answers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92" y="2133600"/>
            <a:ext cx="4673600" cy="3505200"/>
          </a:xfrm>
        </p:spPr>
      </p:pic>
    </p:spTree>
    <p:extLst>
      <p:ext uri="{BB962C8B-B14F-4D97-AF65-F5344CB8AC3E}">
        <p14:creationId xmlns:p14="http://schemas.microsoft.com/office/powerpoint/2010/main" val="390662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Low-ceiling rooms and multi-media</a:t>
            </a:r>
          </a:p>
          <a:p>
            <a:pPr lvl="2"/>
            <a:r>
              <a:rPr lang="en-US" dirty="0"/>
              <a:t>SCHW 290 screen covers part of the whiteboard</a:t>
            </a:r>
          </a:p>
          <a:p>
            <a:pPr lvl="2"/>
            <a:r>
              <a:rPr lang="en-US" dirty="0"/>
              <a:t>Projector shines in your eyes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992" y="2209800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794228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Low-ceiling rooms and multi-media</a:t>
            </a:r>
          </a:p>
          <a:p>
            <a:pPr lvl="2"/>
            <a:r>
              <a:rPr lang="en-US" dirty="0"/>
              <a:t>SCHW 152 screens on either side of whiteboard</a:t>
            </a:r>
          </a:p>
          <a:p>
            <a:pPr lvl="2"/>
            <a:r>
              <a:rPr lang="en-US" dirty="0"/>
              <a:t>Entrances by display screens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92" y="2133600"/>
            <a:ext cx="4673600" cy="3505200"/>
          </a:xfrm>
        </p:spPr>
      </p:pic>
    </p:spTree>
    <p:extLst>
      <p:ext uri="{BB962C8B-B14F-4D97-AF65-F5344CB8AC3E}">
        <p14:creationId xmlns:p14="http://schemas.microsoft.com/office/powerpoint/2010/main" val="794228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 treatments</a:t>
            </a:r>
          </a:p>
          <a:p>
            <a:pPr lvl="1"/>
            <a:r>
              <a:rPr lang="en-US" dirty="0"/>
              <a:t>Videos and websites during early morning in SCHW 215 and late afternoon in SCHW 156 and 205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792" y="2057400"/>
            <a:ext cx="4775200" cy="3581400"/>
          </a:xfrm>
        </p:spPr>
      </p:pic>
    </p:spTree>
    <p:extLst>
      <p:ext uri="{BB962C8B-B14F-4D97-AF65-F5344CB8AC3E}">
        <p14:creationId xmlns:p14="http://schemas.microsoft.com/office/powerpoint/2010/main" val="79422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286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St. FX Teaching Retreat</vt:lpstr>
      <vt:lpstr>Teaching and Learning Spaces</vt:lpstr>
      <vt:lpstr>Schwartz Classrooms</vt:lpstr>
      <vt:lpstr>Schwartz Classrooms</vt:lpstr>
      <vt:lpstr>Physical Layout</vt:lpstr>
      <vt:lpstr>Visibility and Acoustics</vt:lpstr>
      <vt:lpstr>Visibility</vt:lpstr>
      <vt:lpstr>Visibility</vt:lpstr>
      <vt:lpstr>Visibility</vt:lpstr>
      <vt:lpstr>Student Space in Classroom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FX Teaching Retreat</dc:title>
  <dc:creator>Windows User</dc:creator>
  <cp:lastModifiedBy>Robert van den Hoogen</cp:lastModifiedBy>
  <cp:revision>22</cp:revision>
  <dcterms:created xsi:type="dcterms:W3CDTF">2015-08-22T20:11:38Z</dcterms:created>
  <dcterms:modified xsi:type="dcterms:W3CDTF">2017-07-14T15:18:11Z</dcterms:modified>
</cp:coreProperties>
</file>